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61" r:id="rId5"/>
    <p:sldId id="262" r:id="rId6"/>
    <p:sldId id="263" r:id="rId7"/>
    <p:sldId id="264" r:id="rId8"/>
    <p:sldId id="265" r:id="rId9"/>
    <p:sldId id="259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70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432FBD-9E2C-45AD-8778-992F7A37A5BF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99B5CE-D7E7-42DC-97AE-01F1E47346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32250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9B5CE-D7E7-42DC-97AE-01F1E4734670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1791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C557D-01E5-4E6E-8786-C316B48534B3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B1E24-0EE0-411C-894B-219B5CD723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6776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C557D-01E5-4E6E-8786-C316B48534B3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B1E24-0EE0-411C-894B-219B5CD723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04837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C557D-01E5-4E6E-8786-C316B48534B3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B1E24-0EE0-411C-894B-219B5CD723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2775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C557D-01E5-4E6E-8786-C316B48534B3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B1E24-0EE0-411C-894B-219B5CD723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5144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C557D-01E5-4E6E-8786-C316B48534B3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B1E24-0EE0-411C-894B-219B5CD723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2493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C557D-01E5-4E6E-8786-C316B48534B3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B1E24-0EE0-411C-894B-219B5CD723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32585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C557D-01E5-4E6E-8786-C316B48534B3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B1E24-0EE0-411C-894B-219B5CD723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09409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C557D-01E5-4E6E-8786-C316B48534B3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B1E24-0EE0-411C-894B-219B5CD723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5819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C557D-01E5-4E6E-8786-C316B48534B3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B1E24-0EE0-411C-894B-219B5CD723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3005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C557D-01E5-4E6E-8786-C316B48534B3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B1E24-0EE0-411C-894B-219B5CD723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3229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C557D-01E5-4E6E-8786-C316B48534B3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B1E24-0EE0-411C-894B-219B5CD723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1419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0">
          <a:fgClr>
            <a:schemeClr val="accent1"/>
          </a:fgClr>
          <a:bgClr>
            <a:schemeClr val="accent1">
              <a:lumMod val="40000"/>
              <a:lumOff val="6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2C557D-01E5-4E6E-8786-C316B48534B3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4B1E24-0EE0-411C-894B-219B5CD723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9959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908720"/>
            <a:ext cx="7772400" cy="1470025"/>
          </a:xfrm>
        </p:spPr>
        <p:txBody>
          <a:bodyPr>
            <a:noAutofit/>
          </a:bodyPr>
          <a:lstStyle/>
          <a:p>
            <a:r>
              <a:rPr lang="ru-RU" sz="4800" dirty="0" smtClean="0">
                <a:solidFill>
                  <a:schemeClr val="accent3">
                    <a:lumMod val="50000"/>
                  </a:schemeClr>
                </a:solidFill>
              </a:rPr>
              <a:t>Артикуляционная гимнастика</a:t>
            </a:r>
            <a:endParaRPr lang="ru-RU" sz="48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2852936"/>
            <a:ext cx="6400800" cy="1752600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accent5">
                    <a:lumMod val="50000"/>
                  </a:schemeClr>
                </a:solidFill>
              </a:rPr>
              <a:t>Шипящие звуки</a:t>
            </a:r>
          </a:p>
          <a:p>
            <a:r>
              <a:rPr lang="ru-RU" sz="4000" dirty="0">
                <a:solidFill>
                  <a:schemeClr val="accent1">
                    <a:lumMod val="50000"/>
                  </a:schemeClr>
                </a:solidFill>
              </a:rPr>
              <a:t>ш</a:t>
            </a:r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</a:rPr>
              <a:t>, ж, щ, ч</a:t>
            </a:r>
            <a:endParaRPr lang="ru-RU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7327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Autofit/>
          </a:bodyPr>
          <a:lstStyle/>
          <a:p>
            <a:r>
              <a:rPr lang="ru-RU" sz="7200" dirty="0" smtClean="0">
                <a:solidFill>
                  <a:schemeClr val="accent1">
                    <a:lumMod val="50000"/>
                  </a:schemeClr>
                </a:solidFill>
              </a:rPr>
              <a:t>Вкусное варенье</a:t>
            </a:r>
            <a:endParaRPr lang="ru-RU" sz="7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525963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Широким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плоским кончиком языка облизать («обнять») вер­хнюю губу сверху вниз. При этом должны быть видны нижние зубы (нижняя губа от­тянута вниз, зубы не прикусывают язык). Повторить 3-5 раз.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077072"/>
            <a:ext cx="2481833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538995"/>
            <a:ext cx="2952328" cy="2059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27730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Autofit/>
          </a:bodyPr>
          <a:lstStyle/>
          <a:p>
            <a:r>
              <a:rPr lang="ru-RU" sz="7200" dirty="0" smtClean="0">
                <a:solidFill>
                  <a:schemeClr val="accent1">
                    <a:lumMod val="50000"/>
                  </a:schemeClr>
                </a:solidFill>
              </a:rPr>
              <a:t>Фокус</a:t>
            </a:r>
            <a:endParaRPr lang="ru-RU" sz="7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4525963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Высунуть ши­рокий язык,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поднять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кончик языка к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верхней губе и подуть вверх на нос. Воздух идет по середи­не языка, щёки не надуваются.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Дуть 4-5 сек. Повторить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4-5 раз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Можно положить кусочек ватки на нос или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полосочку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из салфетки для эффекта.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283747"/>
            <a:ext cx="1743538" cy="2313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283745"/>
            <a:ext cx="1915666" cy="2313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00906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Autofit/>
          </a:bodyPr>
          <a:lstStyle/>
          <a:p>
            <a:r>
              <a:rPr lang="ru-RU" sz="7200" dirty="0" smtClean="0">
                <a:solidFill>
                  <a:schemeClr val="accent1">
                    <a:lumMod val="50000"/>
                  </a:schemeClr>
                </a:solidFill>
              </a:rPr>
              <a:t>Чашечка</a:t>
            </a:r>
            <a:endParaRPr lang="ru-RU" sz="7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4525963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Широко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открыть рот, улыбнуться, показать зубы. Высунуть язык изо рта, подняв кончик языка и боко­вые края языка вверх, образуя «чашечку». Удерживать так 5-10 с. Повторить 4-6 раз.</a:t>
            </a:r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077072"/>
            <a:ext cx="2520280" cy="2428731"/>
          </a:xfrm>
          <a:prstGeom prst="rect">
            <a:avLst/>
          </a:prstGeom>
          <a:noFill/>
          <a:ln>
            <a:noFill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5475" y="4077072"/>
            <a:ext cx="2321438" cy="2428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57765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Собираем звуки ш, ж, щ, ч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864" y="1124744"/>
            <a:ext cx="8229600" cy="5400600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Зубы</a:t>
            </a:r>
            <a:r>
              <a:rPr lang="ru-RU" sz="2800" dirty="0" smtClean="0"/>
              <a:t> заборчиком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Губы</a:t>
            </a:r>
            <a:r>
              <a:rPr lang="ru-RU" sz="2800" dirty="0" smtClean="0"/>
              <a:t> слонёнком/окошечком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Язык</a:t>
            </a:r>
            <a:r>
              <a:rPr lang="ru-RU" sz="2800" dirty="0" smtClean="0"/>
              <a:t> чашечкой («чашечка» стоит на дне ротовой полости)</a:t>
            </a:r>
          </a:p>
          <a:p>
            <a:pPr lvl="1"/>
            <a:r>
              <a:rPr lang="ru-RU" sz="2400" dirty="0"/>
              <a:t>д</a:t>
            </a:r>
            <a:r>
              <a:rPr lang="ru-RU" sz="2400" dirty="0" smtClean="0"/>
              <a:t>ля звука </a:t>
            </a:r>
            <a:r>
              <a:rPr lang="en-US" sz="2400" dirty="0" smtClean="0"/>
              <a:t>[</a:t>
            </a:r>
            <a:r>
              <a:rPr lang="ru-RU" sz="2400" dirty="0" smtClean="0"/>
              <a:t>щ</a:t>
            </a:r>
            <a:r>
              <a:rPr lang="en-US" sz="2400" dirty="0" smtClean="0"/>
              <a:t>]</a:t>
            </a:r>
            <a:r>
              <a:rPr lang="ru-RU" sz="2400" dirty="0" smtClean="0"/>
              <a:t> «чашечка» не глубокая, язык слегка поднимается к верхнему небу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Выдох</a:t>
            </a:r>
            <a:r>
              <a:rPr lang="ru-RU" sz="2800" dirty="0" smtClean="0"/>
              <a:t> теплой струёй воздуха по середине языка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Голосовые складки </a:t>
            </a:r>
            <a:r>
              <a:rPr lang="ru-RU" sz="2800" dirty="0" smtClean="0"/>
              <a:t>(горлышко)</a:t>
            </a:r>
          </a:p>
          <a:p>
            <a:pPr marL="914400" lvl="1" indent="-457200"/>
            <a:r>
              <a:rPr lang="ru-RU" dirty="0" smtClean="0"/>
              <a:t>для глухих звуков – не работают </a:t>
            </a:r>
          </a:p>
          <a:p>
            <a:pPr marL="914400" lvl="1" indent="-457200"/>
            <a:r>
              <a:rPr lang="ru-RU" dirty="0" smtClean="0"/>
              <a:t>для звонкого звука – работают</a:t>
            </a:r>
          </a:p>
          <a:p>
            <a:pPr marL="57150" indent="0">
              <a:buNone/>
            </a:pPr>
            <a:r>
              <a:rPr lang="ru-RU" dirty="0" smtClean="0"/>
              <a:t>При звуке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[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ч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]</a:t>
            </a:r>
            <a:r>
              <a:rPr lang="ru-RU" dirty="0" smtClean="0"/>
              <a:t> кончик языка сначала ударяется о бугорки (альвеолы) за верхними зубами, затем резко и быстро падает в «чашечку» (быстрое произношение </a:t>
            </a:r>
            <a:r>
              <a:rPr lang="en-US" dirty="0" smtClean="0"/>
              <a:t>[</a:t>
            </a:r>
            <a:r>
              <a:rPr lang="ru-RU" dirty="0" err="1" smtClean="0"/>
              <a:t>тш</a:t>
            </a:r>
            <a:r>
              <a:rPr lang="ru-RU" dirty="0" smtClean="0"/>
              <a:t>-</a:t>
            </a:r>
            <a:r>
              <a:rPr lang="ru-RU" dirty="0" err="1" smtClean="0"/>
              <a:t>тш</a:t>
            </a:r>
            <a:r>
              <a:rPr lang="ru-RU" dirty="0" smtClean="0"/>
              <a:t>-ч-ч</a:t>
            </a:r>
            <a:r>
              <a:rPr lang="en-US" dirty="0" smtClean="0"/>
              <a:t>]</a:t>
            </a:r>
            <a:r>
              <a:rPr lang="ru-RU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026903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dirty="0" smtClean="0">
                <a:solidFill>
                  <a:schemeClr val="accent1">
                    <a:lumMod val="50000"/>
                  </a:schemeClr>
                </a:solidFill>
              </a:rPr>
              <a:t>Заборчик</a:t>
            </a:r>
            <a:endParaRPr lang="ru-RU" sz="7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Широко улыбнуться, показать сжатые зубы (верхние зубы сто­ят ровно на нижних). Удерживать такое положение 5-7 с. Вернуть в исходное положение зубы и губы. Повторить упражнение 5-6 раз.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4390112"/>
            <a:ext cx="2664296" cy="177787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390112"/>
            <a:ext cx="2667000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90535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dirty="0" smtClean="0">
                <a:solidFill>
                  <a:schemeClr val="accent1">
                    <a:lumMod val="50000"/>
                  </a:schemeClr>
                </a:solidFill>
              </a:rPr>
              <a:t>Слонёнок</a:t>
            </a:r>
            <a:endParaRPr lang="ru-RU" sz="7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5328592"/>
          </a:xfrm>
        </p:spPr>
        <p:txBody>
          <a:bodyPr/>
          <a:lstStyle/>
          <a:p>
            <a:pPr marL="0" indent="0" algn="just">
              <a:lnSpc>
                <a:spcPct val="125000"/>
              </a:lnSpc>
              <a:spcBef>
                <a:spcPts val="0"/>
              </a:spcBef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Зубы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положении «Заборчик», губы округляются и слегка вытягиваются  вперед так, чтобы было видно наш «Заборчик»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(нос и лоб не должны морщиться).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Удерживаем в таком положение 4-5 сек. Повторяем упражнение 5-6 раз.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538" y="4277180"/>
            <a:ext cx="2696389" cy="2221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3140" y="3743614"/>
            <a:ext cx="2361188" cy="2755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72758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dirty="0" smtClean="0">
                <a:solidFill>
                  <a:schemeClr val="accent1">
                    <a:lumMod val="50000"/>
                  </a:schemeClr>
                </a:solidFill>
              </a:rPr>
              <a:t>Месим тесто</a:t>
            </a:r>
            <a:endParaRPr lang="ru-RU" sz="7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Улыбнуться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открыть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рот. Пошлепать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язык губами –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пя-пя-пя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…(та-та-та);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закусить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язык зубами/губами и протаскивать его сквозь зубы/губы с усилием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Повторить упражнение 4-5 раз.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221088"/>
            <a:ext cx="2448272" cy="2160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4221088"/>
            <a:ext cx="2776812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6055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Autofit/>
          </a:bodyPr>
          <a:lstStyle/>
          <a:p>
            <a:r>
              <a:rPr lang="ru-RU" sz="7200" dirty="0" smtClean="0">
                <a:solidFill>
                  <a:schemeClr val="accent1">
                    <a:lumMod val="50000"/>
                  </a:schemeClr>
                </a:solidFill>
              </a:rPr>
              <a:t>Блинчик</a:t>
            </a:r>
            <a:endParaRPr lang="ru-RU" sz="7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25963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Широкий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плоский кончик языка положить на ниж­нюю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губу. Язык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должен двигаться по нижней губе. Рот чуть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чуть приоткрыт. Удерживать такое положение 5-10 с. Повторить 2-3 раза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800" dirty="0"/>
          </a:p>
        </p:txBody>
      </p:sp>
      <p:pic>
        <p:nvPicPr>
          <p:cNvPr id="4" name="Рисунок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149081"/>
            <a:ext cx="2520280" cy="216047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4149081"/>
            <a:ext cx="2796830" cy="2160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9755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Autofit/>
          </a:bodyPr>
          <a:lstStyle/>
          <a:p>
            <a:r>
              <a:rPr lang="ru-RU" sz="7200" dirty="0" smtClean="0">
                <a:solidFill>
                  <a:schemeClr val="accent1">
                    <a:lumMod val="50000"/>
                  </a:schemeClr>
                </a:solidFill>
              </a:rPr>
              <a:t>Змейка</a:t>
            </a:r>
            <a:endParaRPr lang="ru-RU" sz="7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196752"/>
            <a:ext cx="8229600" cy="4525963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Улыбнуться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открыть рот, высунуть язык изо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рта. Кончик языка тянуть вперед так, чтобы язык стал узенький (язык сильно напрягается, боковые края стягиваются к центральной линии языка). Удерживать 3-4 с, затем расслабить язык («Блинчик»). Повторить упражнение 5-6 раз. Задача научиться чувствовать мышцы языка, которые позволяют расширять боковые края языка.</a:t>
            </a:r>
            <a:endParaRPr lang="ru-RU" sz="20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3" y="4149080"/>
            <a:ext cx="2088233" cy="236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149080"/>
            <a:ext cx="2714626" cy="236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90377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192" y="188640"/>
            <a:ext cx="8229600" cy="1143000"/>
          </a:xfrm>
        </p:spPr>
        <p:txBody>
          <a:bodyPr>
            <a:noAutofit/>
          </a:bodyPr>
          <a:lstStyle/>
          <a:p>
            <a:r>
              <a:rPr lang="ru-RU" sz="7200" dirty="0" smtClean="0">
                <a:solidFill>
                  <a:schemeClr val="accent1">
                    <a:lumMod val="50000"/>
                  </a:schemeClr>
                </a:solidFill>
              </a:rPr>
              <a:t>Качели</a:t>
            </a:r>
            <a:endParaRPr lang="ru-RU" sz="7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5192" y="1124744"/>
            <a:ext cx="8229600" cy="4997152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Широко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открыть рот, кончик языка поднять вверх за верхние передние зубы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опустить вниз за нижние передние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зубы. Нижняя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челюсть не двигается,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нижние зубы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прикусывают язык. Удерживать кончик языка в верхнем и нижнем положениях по 3-4 сек. Повторить движения 5-6 раз в каждую сторону.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653136"/>
            <a:ext cx="2160240" cy="1872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653136"/>
            <a:ext cx="1944216" cy="1872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4050181"/>
            <a:ext cx="2232248" cy="2563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9482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Autofit/>
          </a:bodyPr>
          <a:lstStyle/>
          <a:p>
            <a:r>
              <a:rPr lang="ru-RU" sz="7200" dirty="0" smtClean="0">
                <a:solidFill>
                  <a:schemeClr val="accent1">
                    <a:lumMod val="50000"/>
                  </a:schemeClr>
                </a:solidFill>
              </a:rPr>
              <a:t>Чистим зубки</a:t>
            </a:r>
            <a:endParaRPr lang="ru-RU" sz="7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5447" y="1124744"/>
            <a:ext cx="8229600" cy="5184576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широко рот, улыбнуться, показав зубы. Затем кончиком языка «чистить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верхние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зубы» изнутри, двигая им влево-вправо. Кончик языка должен на­ходиться за зубами. Губы улыбаются все время, нижняя челюсть не двигается. Повторить по 3-4 движений в каждую сторону.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933056"/>
            <a:ext cx="1976823" cy="2578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318718"/>
            <a:ext cx="2448272" cy="2193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98178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Autofit/>
          </a:bodyPr>
          <a:lstStyle/>
          <a:p>
            <a:r>
              <a:rPr lang="ru-RU" sz="7200" dirty="0" smtClean="0">
                <a:solidFill>
                  <a:schemeClr val="accent1">
                    <a:lumMod val="50000"/>
                  </a:schemeClr>
                </a:solidFill>
              </a:rPr>
              <a:t>Парус</a:t>
            </a:r>
            <a:endParaRPr lang="ru-RU" sz="7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4525963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Улыбнуться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широко открыть рот, кончик языка поднять и поставить на бугорки (альвеолы) за верхними зубами, спинку языка выгнуть вперед (средняя часть языка опускается к нижним зубам, стараться, чтобы края языка стали широкими). Удерживать язык в таком положении 5-7 с. Повторить 4-5 раз.</a:t>
            </a:r>
          </a:p>
          <a:p>
            <a:pPr marL="0" indent="0" algn="just">
              <a:buNone/>
            </a:pP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221088"/>
            <a:ext cx="2520280" cy="229429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7" y="4221088"/>
            <a:ext cx="2633435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860505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</TotalTime>
  <Words>589</Words>
  <Application>Microsoft Office PowerPoint</Application>
  <PresentationFormat>Экран (4:3)</PresentationFormat>
  <Paragraphs>36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Артикуляционная гимнастика</vt:lpstr>
      <vt:lpstr>Заборчик</vt:lpstr>
      <vt:lpstr>Слонёнок</vt:lpstr>
      <vt:lpstr>Месим тесто</vt:lpstr>
      <vt:lpstr>Блинчик</vt:lpstr>
      <vt:lpstr>Змейка</vt:lpstr>
      <vt:lpstr>Качели</vt:lpstr>
      <vt:lpstr>Чистим зубки</vt:lpstr>
      <vt:lpstr>Парус</vt:lpstr>
      <vt:lpstr>Вкусное варенье</vt:lpstr>
      <vt:lpstr>Фокус</vt:lpstr>
      <vt:lpstr>Чашечка</vt:lpstr>
      <vt:lpstr>Собираем звуки ш, ж, щ, ч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Артикуляционная гимнастика</dc:title>
  <dc:creator>RePack by Diakov</dc:creator>
  <cp:lastModifiedBy>RePack by Diakov</cp:lastModifiedBy>
  <cp:revision>8</cp:revision>
  <dcterms:created xsi:type="dcterms:W3CDTF">2020-10-19T12:16:54Z</dcterms:created>
  <dcterms:modified xsi:type="dcterms:W3CDTF">2020-10-19T16:15:58Z</dcterms:modified>
</cp:coreProperties>
</file>