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8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A566-AFC0-4688-BF85-B72F26E1E7E7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931B-A39B-4F0F-B681-134C45E4F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3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A566-AFC0-4688-BF85-B72F26E1E7E7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931B-A39B-4F0F-B681-134C45E4F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0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A566-AFC0-4688-BF85-B72F26E1E7E7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931B-A39B-4F0F-B681-134C45E4F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50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A566-AFC0-4688-BF85-B72F26E1E7E7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931B-A39B-4F0F-B681-134C45E4F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A566-AFC0-4688-BF85-B72F26E1E7E7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931B-A39B-4F0F-B681-134C45E4F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3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A566-AFC0-4688-BF85-B72F26E1E7E7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931B-A39B-4F0F-B681-134C45E4F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00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A566-AFC0-4688-BF85-B72F26E1E7E7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931B-A39B-4F0F-B681-134C45E4F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53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A566-AFC0-4688-BF85-B72F26E1E7E7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931B-A39B-4F0F-B681-134C45E4F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70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A566-AFC0-4688-BF85-B72F26E1E7E7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931B-A39B-4F0F-B681-134C45E4F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3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A566-AFC0-4688-BF85-B72F26E1E7E7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931B-A39B-4F0F-B681-134C45E4F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2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A566-AFC0-4688-BF85-B72F26E1E7E7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931B-A39B-4F0F-B681-134C45E4F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3">
              <a:lumMod val="40000"/>
              <a:lumOff val="60000"/>
            </a:schemeClr>
          </a:fgClr>
          <a:bgClr>
            <a:schemeClr val="accent3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A566-AFC0-4688-BF85-B72F26E1E7E7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5931B-A39B-4F0F-B681-134C45E4F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30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Артикуляционная гимнастика</a:t>
            </a:r>
            <a:endParaRPr lang="ru-RU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924944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Свистящие звуки</a:t>
            </a:r>
          </a:p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с, с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, з, з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, ц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9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>Скатимся с горки</a:t>
            </a:r>
            <a:endParaRPr lang="ru-RU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531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положении «сердитая киска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Поставить верхние зубы на язык и «скатиться» по нему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от корня языка к кончику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Кончик языка при этом остается за нижними передними зубами.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27678"/>
            <a:ext cx="1944216" cy="1777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27678"/>
            <a:ext cx="2001782" cy="177781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3096"/>
            <a:ext cx="2927728" cy="221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67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>Больной пальчик</a:t>
            </a:r>
            <a:endParaRPr lang="ru-RU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плоский кончик языка между губами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е. губы слегка придерживают кончик языка) и подуть на палец. Воздух должен идти по середине языка через ма­ленькую щель между языком и верхней губой. Делать глубокий вдох и долгий плавный выдох. Щеки не надуваются. Повторить 3-5 раза.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69160"/>
            <a:ext cx="2378674" cy="160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5104"/>
            <a:ext cx="1728192" cy="229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76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834"/>
            <a:ext cx="8229600" cy="122413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</a:rPr>
              <a:t>Собираем звуки с, с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’</a:t>
            </a: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</a:rPr>
              <a:t>, з, з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’</a:t>
            </a: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61662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Зубы</a:t>
            </a:r>
            <a:r>
              <a:rPr lang="ru-RU" sz="2800" dirty="0" smtClean="0"/>
              <a:t> заборчиком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Губы</a:t>
            </a:r>
            <a:r>
              <a:rPr lang="ru-RU" sz="2800" dirty="0" smtClean="0"/>
              <a:t> улыбкой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Язык</a:t>
            </a:r>
            <a:r>
              <a:rPr lang="ru-RU" sz="2800" dirty="0" smtClean="0"/>
              <a:t> горочкой: кончик языка за нижними передними зубами </a:t>
            </a:r>
          </a:p>
          <a:p>
            <a:pPr lvl="1"/>
            <a:r>
              <a:rPr lang="ru-RU" dirty="0" smtClean="0"/>
              <a:t>для твердых звуков горочка более «пологая»</a:t>
            </a:r>
          </a:p>
          <a:p>
            <a:pPr lvl="1"/>
            <a:r>
              <a:rPr lang="ru-RU" dirty="0" smtClean="0"/>
              <a:t>для мягкий звуков горочка более «крутая»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Выдох</a:t>
            </a:r>
            <a:r>
              <a:rPr lang="ru-RU" sz="2800" dirty="0" smtClean="0"/>
              <a:t> холодной струёй воздуха по середине языка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Голосовые складки (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горлышко</a:t>
            </a:r>
            <a:r>
              <a:rPr lang="ru-RU" sz="2800" dirty="0" smtClean="0"/>
              <a:t>):</a:t>
            </a:r>
          </a:p>
          <a:p>
            <a:pPr lvl="1"/>
            <a:r>
              <a:rPr lang="ru-RU" dirty="0"/>
              <a:t>д</a:t>
            </a:r>
            <a:r>
              <a:rPr lang="ru-RU" dirty="0" smtClean="0"/>
              <a:t>ля звонкий – работают</a:t>
            </a:r>
          </a:p>
          <a:p>
            <a:pPr lvl="1"/>
            <a:r>
              <a:rPr lang="ru-RU" dirty="0" smtClean="0"/>
              <a:t>для глухих – не работают</a:t>
            </a:r>
            <a:endParaRPr lang="en-US" dirty="0"/>
          </a:p>
          <a:p>
            <a:pPr marL="57150" indent="0" algn="just">
              <a:buNone/>
            </a:pPr>
            <a:r>
              <a:rPr lang="ru-RU" sz="3000" dirty="0" smtClean="0"/>
              <a:t>При звуке </a:t>
            </a:r>
            <a:r>
              <a:rPr lang="en-US" sz="3000" dirty="0" smtClean="0"/>
              <a:t>[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</a:rPr>
              <a:t>ц</a:t>
            </a:r>
            <a:r>
              <a:rPr lang="en-US" sz="3000" dirty="0" smtClean="0"/>
              <a:t>]</a:t>
            </a:r>
            <a:r>
              <a:rPr lang="ru-RU" sz="3000" dirty="0" smtClean="0"/>
              <a:t> кончик языка сначала ударяется в передние зубки (звук </a:t>
            </a:r>
            <a:r>
              <a:rPr lang="en-US" sz="3000" dirty="0" smtClean="0"/>
              <a:t>[</a:t>
            </a:r>
            <a:r>
              <a:rPr lang="ru-RU" sz="3000" dirty="0" smtClean="0"/>
              <a:t>т</a:t>
            </a:r>
            <a:r>
              <a:rPr lang="en-US" sz="3000" dirty="0" smtClean="0"/>
              <a:t>]</a:t>
            </a:r>
            <a:r>
              <a:rPr lang="ru-RU" sz="3000" dirty="0" smtClean="0"/>
              <a:t>), затем падает как при зв</a:t>
            </a:r>
            <a:r>
              <a:rPr lang="ru-RU" sz="3000" dirty="0"/>
              <a:t>у</a:t>
            </a:r>
            <a:r>
              <a:rPr lang="ru-RU" sz="3000" dirty="0" smtClean="0"/>
              <a:t>ке </a:t>
            </a:r>
            <a:r>
              <a:rPr lang="en-US" sz="3000" dirty="0" smtClean="0"/>
              <a:t>[c]</a:t>
            </a:r>
            <a:r>
              <a:rPr lang="ru-RU" sz="3000" dirty="0" smtClean="0"/>
              <a:t>: т-с, т-с, ц </a:t>
            </a:r>
            <a:r>
              <a:rPr lang="ru-RU" sz="3000" dirty="0" err="1" smtClean="0"/>
              <a:t>ц</a:t>
            </a:r>
            <a:r>
              <a:rPr lang="ru-RU" sz="3000" smtClean="0"/>
              <a:t>.</a:t>
            </a:r>
            <a:endParaRPr lang="ru-RU" sz="3000" dirty="0" smtClean="0"/>
          </a:p>
        </p:txBody>
      </p:sp>
    </p:spTree>
    <p:extLst>
      <p:ext uri="{BB962C8B-B14F-4D97-AF65-F5344CB8AC3E}">
        <p14:creationId xmlns:p14="http://schemas.microsoft.com/office/powerpoint/2010/main" val="322265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>Заборчик</a:t>
            </a:r>
            <a:endParaRPr lang="ru-RU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показать сжатые зубы (верхние зубы сто­ят ровно на нижних). Удерживать такое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5-7 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Вернуть в исходное положение зубы и губы. Повторить упражнение 5-6 раз.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90112"/>
            <a:ext cx="2743678" cy="18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90112"/>
            <a:ext cx="2664296" cy="177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99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>Лягушка</a:t>
            </a:r>
            <a:endParaRPr lang="ru-RU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0679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показать сомкнутые зубки. Удерживать губы в таком положении до счета «пять». Затем вернуть губы в исходное положение. Повторить данное упражнение 5-7 раз.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365104"/>
            <a:ext cx="2232248" cy="19824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57" y="4365104"/>
            <a:ext cx="2368603" cy="19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3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>Месим тесто</a:t>
            </a:r>
            <a:endParaRPr lang="ru-RU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открыть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рот. Пошлепать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губами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пя-пя-пя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…(та-та-та);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закусить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зубами/губами и протаскивать его сквозь зубы/губы с усилием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Повторить упражнение 4-5 раз.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56422"/>
            <a:ext cx="2304256" cy="202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09" y="4356422"/>
            <a:ext cx="2602851" cy="202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0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>Блинчик</a:t>
            </a:r>
            <a:endParaRPr lang="ru-RU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плоский кончик языка положить на ниж­нюю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губу. Язык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должен двигаться по нижней губе. Рот чуть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чуть приоткрыт. Удерживать такое положение 5-10 с. Повторить 2-3 раза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92862"/>
            <a:ext cx="2376264" cy="201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93095"/>
            <a:ext cx="2610377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29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>Змейка</a:t>
            </a:r>
            <a:endParaRPr lang="ru-RU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открыть рот, высунуть язык изо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рта. Кончик языка тянуть вперед так, чтобы язык стал узенький (язык сильно напрягается, боковые края стягиваются к центральной линии языка). Удерживать 3-4 с, затем расслабить язык («Блинчик»). Повторить упражнение 5-6 раз. Задача научиться чувствовать мышцы языка, которые позволяют расширять боковые края языка.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292633"/>
            <a:ext cx="2088233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92633"/>
            <a:ext cx="2714626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61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>Качели</a:t>
            </a:r>
            <a:endParaRPr lang="ru-RU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340768"/>
            <a:ext cx="8229600" cy="49971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рот, кончик языка поднять вверх за верхние передние зубы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опустить вниз за нижние передние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зубы. Нижняя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челюсть не двигается,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нижние зубы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прикусывают язык. Удерживать кончик языка в верхнем и нижнем положениях по 3-4 сек. Повторить движения 5-6 раз в каждую сторону.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1168"/>
            <a:ext cx="1872208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547" y="4941168"/>
            <a:ext cx="1643445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21088"/>
            <a:ext cx="2016224" cy="23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45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>Чистим зубки</a:t>
            </a:r>
            <a:endParaRPr lang="ru-RU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1845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рот, улыбнуться, показав зубы. Затем кончиком языка «чистить нижние зубы» изнутри, двигая им влево-вправо. Кончик языка должен на­ходиться за зубами. Губы улыбаются все время, нижняя челюсть не двигается. Повторить по 3-4 движений в каждую сторону.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33056"/>
            <a:ext cx="1832807" cy="25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28896"/>
            <a:ext cx="24511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24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>Киска сердится</a:t>
            </a:r>
            <a:endParaRPr lang="ru-RU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открыть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рот. Кончик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 упереть за нижние передние зубы, «спинку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языка выгнуть (поднять среднюю часть вверх),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боковые края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 тянуть к уголкам губ.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Удерживать язык в таком положении 5-7 с.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44454"/>
            <a:ext cx="216024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28431"/>
            <a:ext cx="2016224" cy="201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8678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492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Артикуляционная гимнастика</vt:lpstr>
      <vt:lpstr>Заборчик</vt:lpstr>
      <vt:lpstr>Лягушка</vt:lpstr>
      <vt:lpstr>Месим тесто</vt:lpstr>
      <vt:lpstr>Блинчик</vt:lpstr>
      <vt:lpstr>Змейка</vt:lpstr>
      <vt:lpstr>Качели</vt:lpstr>
      <vt:lpstr>Чистим зубки</vt:lpstr>
      <vt:lpstr>Киска сердится</vt:lpstr>
      <vt:lpstr>Скатимся с горки</vt:lpstr>
      <vt:lpstr>Больной пальчик</vt:lpstr>
      <vt:lpstr>Собираем звуки с, с’, з, з’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RePack by Diakov</dc:creator>
  <cp:lastModifiedBy>RePack by Diakov</cp:lastModifiedBy>
  <cp:revision>16</cp:revision>
  <dcterms:created xsi:type="dcterms:W3CDTF">2020-10-05T10:48:22Z</dcterms:created>
  <dcterms:modified xsi:type="dcterms:W3CDTF">2020-10-05T15:06:51Z</dcterms:modified>
</cp:coreProperties>
</file>