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6" r:id="rId2"/>
    <p:sldId id="263" r:id="rId3"/>
    <p:sldId id="264" r:id="rId4"/>
    <p:sldId id="265" r:id="rId5"/>
    <p:sldId id="268" r:id="rId6"/>
    <p:sldId id="259" r:id="rId7"/>
    <p:sldId id="269" r:id="rId8"/>
    <p:sldId id="266" r:id="rId9"/>
    <p:sldId id="267" r:id="rId10"/>
    <p:sldId id="270" r:id="rId11"/>
    <p:sldId id="271" r:id="rId12"/>
    <p:sldId id="272" r:id="rId13"/>
    <p:sldId id="273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A6306"/>
    <a:srgbClr val="FA7422"/>
    <a:srgbClr val="FBA169"/>
    <a:srgbClr val="FA7E32"/>
    <a:srgbClr val="F67F2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6" d="100"/>
          <a:sy n="76" d="100"/>
        </p:scale>
        <p:origin x="-702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8432FBD-9E2C-45AD-8778-992F7A37A5BF}" type="datetimeFigureOut">
              <a:rPr lang="ru-RU" smtClean="0"/>
              <a:t>04.11.2020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F99B5CE-D7E7-42DC-97AE-01F1E473467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32250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C557D-01E5-4E6E-8786-C316B48534B3}" type="datetimeFigureOut">
              <a:rPr lang="ru-RU" smtClean="0"/>
              <a:t>04.11.2020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4B1E24-0EE0-411C-894B-219B5CD723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67768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C557D-01E5-4E6E-8786-C316B48534B3}" type="datetimeFigureOut">
              <a:rPr lang="ru-RU" smtClean="0"/>
              <a:t>04.11.2020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4B1E24-0EE0-411C-894B-219B5CD723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04837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C557D-01E5-4E6E-8786-C316B48534B3}" type="datetimeFigureOut">
              <a:rPr lang="ru-RU" smtClean="0"/>
              <a:t>04.11.2020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4B1E24-0EE0-411C-894B-219B5CD723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27751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C557D-01E5-4E6E-8786-C316B48534B3}" type="datetimeFigureOut">
              <a:rPr lang="ru-RU" smtClean="0"/>
              <a:t>04.11.2020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4B1E24-0EE0-411C-894B-219B5CD723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51442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C557D-01E5-4E6E-8786-C316B48534B3}" type="datetimeFigureOut">
              <a:rPr lang="ru-RU" smtClean="0"/>
              <a:t>04.11.2020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4B1E24-0EE0-411C-894B-219B5CD723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24930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C557D-01E5-4E6E-8786-C316B48534B3}" type="datetimeFigureOut">
              <a:rPr lang="ru-RU" smtClean="0"/>
              <a:t>04.11.2020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4B1E24-0EE0-411C-894B-219B5CD723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32585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C557D-01E5-4E6E-8786-C316B48534B3}" type="datetimeFigureOut">
              <a:rPr lang="ru-RU" smtClean="0"/>
              <a:t>04.11.2020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4B1E24-0EE0-411C-894B-219B5CD723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09409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C557D-01E5-4E6E-8786-C316B48534B3}" type="datetimeFigureOut">
              <a:rPr lang="ru-RU" smtClean="0"/>
              <a:t>04.11.2020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4B1E24-0EE0-411C-894B-219B5CD723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58192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C557D-01E5-4E6E-8786-C316B48534B3}" type="datetimeFigureOut">
              <a:rPr lang="ru-RU" smtClean="0"/>
              <a:t>04.11.2020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4B1E24-0EE0-411C-894B-219B5CD723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30050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C557D-01E5-4E6E-8786-C316B48534B3}" type="datetimeFigureOut">
              <a:rPr lang="ru-RU" smtClean="0"/>
              <a:t>04.11.2020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4B1E24-0EE0-411C-894B-219B5CD723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32299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C557D-01E5-4E6E-8786-C316B48534B3}" type="datetimeFigureOut">
              <a:rPr lang="ru-RU" smtClean="0"/>
              <a:t>04.11.2020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4B1E24-0EE0-411C-894B-219B5CD723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14190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pct70">
          <a:fgClr>
            <a:srgbClr val="FBA169"/>
          </a:fgClr>
          <a:bgClr>
            <a:schemeClr val="accent6">
              <a:lumMod val="40000"/>
              <a:lumOff val="60000"/>
            </a:schemeClr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2C557D-01E5-4E6E-8786-C316B48534B3}" type="datetimeFigureOut">
              <a:rPr lang="ru-RU" smtClean="0"/>
              <a:t>04.11.2020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4B1E24-0EE0-411C-894B-219B5CD723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99593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908720"/>
            <a:ext cx="7772400" cy="1470025"/>
          </a:xfrm>
        </p:spPr>
        <p:txBody>
          <a:bodyPr>
            <a:noAutofit/>
          </a:bodyPr>
          <a:lstStyle/>
          <a:p>
            <a:r>
              <a:rPr lang="ru-RU" sz="4800" dirty="0" smtClean="0">
                <a:solidFill>
                  <a:srgbClr val="FA6306"/>
                </a:solidFill>
              </a:rPr>
              <a:t>Артикуляционная гимнастика</a:t>
            </a:r>
            <a:endParaRPr lang="ru-RU" sz="4800" dirty="0">
              <a:solidFill>
                <a:srgbClr val="FA6306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03648" y="2852936"/>
            <a:ext cx="6400800" cy="1656184"/>
          </a:xfrm>
        </p:spPr>
        <p:txBody>
          <a:bodyPr>
            <a:normAutofit/>
          </a:bodyPr>
          <a:lstStyle/>
          <a:p>
            <a:r>
              <a:rPr lang="ru-RU" sz="4000" dirty="0" smtClean="0">
                <a:solidFill>
                  <a:schemeClr val="accent3">
                    <a:lumMod val="50000"/>
                  </a:schemeClr>
                </a:solidFill>
              </a:rPr>
              <a:t>Сонорных звуков</a:t>
            </a:r>
            <a:endParaRPr lang="ru-RU" sz="4000" dirty="0" smtClean="0">
              <a:solidFill>
                <a:schemeClr val="accent3">
                  <a:lumMod val="50000"/>
                </a:schemeClr>
              </a:solidFill>
            </a:endParaRPr>
          </a:p>
          <a:p>
            <a:r>
              <a:rPr lang="ru-RU" sz="4000" dirty="0" smtClean="0">
                <a:solidFill>
                  <a:schemeClr val="accent6">
                    <a:lumMod val="50000"/>
                  </a:schemeClr>
                </a:solidFill>
              </a:rPr>
              <a:t>л, л</a:t>
            </a:r>
            <a:r>
              <a:rPr lang="en-US" sz="4000" dirty="0" smtClean="0">
                <a:solidFill>
                  <a:schemeClr val="accent6">
                    <a:lumMod val="50000"/>
                  </a:schemeClr>
                </a:solidFill>
              </a:rPr>
              <a:t>’</a:t>
            </a:r>
            <a:endParaRPr lang="ru-RU" sz="4000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67327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7200" dirty="0" smtClean="0">
                <a:solidFill>
                  <a:schemeClr val="accent6">
                    <a:lumMod val="50000"/>
                  </a:schemeClr>
                </a:solidFill>
              </a:rPr>
              <a:t>Звоночек</a:t>
            </a:r>
            <a:endParaRPr lang="ru-RU" sz="72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340768"/>
            <a:ext cx="8229600" cy="4525963"/>
          </a:xfrm>
        </p:spPr>
        <p:txBody>
          <a:bodyPr/>
          <a:lstStyle/>
          <a:p>
            <a:pPr marL="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Широко открыть рот, улыбнуться, показав зубы.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Поднять кончик языка к «бугоркам»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альвеолам) за верхними передними зубами и нажимать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небольшим усилием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им на эти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«бугорки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».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Повторить 5-6 раз.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5" name="Рисунок 4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4292713"/>
            <a:ext cx="2376264" cy="2066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8192" y="4292713"/>
            <a:ext cx="2105025" cy="2066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2528080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>
            <a:noAutofit/>
          </a:bodyPr>
          <a:lstStyle/>
          <a:p>
            <a:r>
              <a:rPr lang="ru-RU" sz="7200" dirty="0" smtClean="0">
                <a:solidFill>
                  <a:schemeClr val="accent6">
                    <a:lumMod val="50000"/>
                  </a:schemeClr>
                </a:solidFill>
              </a:rPr>
              <a:t>Самолетик - 1</a:t>
            </a:r>
            <a:endParaRPr lang="ru-RU" sz="72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1052736"/>
            <a:ext cx="8229600" cy="4525963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5000"/>
              </a:lnSpc>
              <a:spcBef>
                <a:spcPts val="0"/>
              </a:spcBef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Длительно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произносим звук [у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] – «включаем мотор самолета»,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одновременно раскрываем губы и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зубы (открываем широко рот),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кончик языка поднимаем («взлетает самолетик»)  за верхние зубы и упираем в «бугорки» (альвеолы), тем самым звук  [у] меняется на звук [л].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«Мотор»-звук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[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]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не перестаем произносить на протяжении всего упражнения. Повторить 5-7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раз. </a:t>
            </a:r>
            <a:endParaRPr lang="ru-RU" sz="2400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4537485"/>
            <a:ext cx="3168352" cy="18753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4535274"/>
            <a:ext cx="2036241" cy="18246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3" name="Picture 7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537485"/>
            <a:ext cx="1944216" cy="18140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1874590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>
            <a:noAutofit/>
          </a:bodyPr>
          <a:lstStyle/>
          <a:p>
            <a:r>
              <a:rPr lang="ru-RU" sz="7200" dirty="0" smtClean="0">
                <a:solidFill>
                  <a:schemeClr val="accent6">
                    <a:lumMod val="50000"/>
                  </a:schemeClr>
                </a:solidFill>
              </a:rPr>
              <a:t>Самолетик - 2</a:t>
            </a:r>
            <a:endParaRPr lang="ru-RU" sz="72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5618" y="1124744"/>
            <a:ext cx="8229600" cy="4525963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5000"/>
              </a:lnSpc>
              <a:spcBef>
                <a:spcPts val="0"/>
              </a:spcBef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Закусить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самый кончик языка зубами, и давить оставшимся кончиком языка (той частью, которая находится сразу за зубами) на бугорки за верхними зубами (альвеолы), словно язык пытается вылететь изо рта, а зубки не дают. При этом пытаемся (имитируем/побуждаем) произносить звук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[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]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Повторить 5-7 раз.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7005" y="4338034"/>
            <a:ext cx="3284638" cy="19442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0102" y="4338034"/>
            <a:ext cx="3463762" cy="19560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3940932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accent6">
                    <a:lumMod val="50000"/>
                  </a:schemeClr>
                </a:solidFill>
              </a:rPr>
              <a:t>Собираем звуки л, л</a:t>
            </a:r>
            <a:r>
              <a:rPr lang="en-US" dirty="0" smtClean="0">
                <a:solidFill>
                  <a:schemeClr val="accent6">
                    <a:lumMod val="50000"/>
                  </a:schemeClr>
                </a:solidFill>
              </a:rPr>
              <a:t>’</a:t>
            </a:r>
            <a:endParaRPr lang="ru-RU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1340768"/>
            <a:ext cx="8229600" cy="4525963"/>
          </a:xfrm>
        </p:spPr>
        <p:txBody>
          <a:bodyPr>
            <a:normAutofit fontScale="92500" lnSpcReduction="20000"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ru-RU" dirty="0" smtClean="0">
                <a:solidFill>
                  <a:schemeClr val="accent6">
                    <a:lumMod val="50000"/>
                  </a:schemeClr>
                </a:solidFill>
              </a:rPr>
              <a:t>Зубы</a:t>
            </a:r>
            <a:r>
              <a:rPr lang="ru-RU" dirty="0" smtClean="0"/>
              <a:t> слегка приоткрыты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dirty="0" smtClean="0">
                <a:solidFill>
                  <a:schemeClr val="accent6">
                    <a:lumMod val="50000"/>
                  </a:schemeClr>
                </a:solidFill>
              </a:rPr>
              <a:t>Губы</a:t>
            </a:r>
            <a:r>
              <a:rPr lang="ru-RU" dirty="0" smtClean="0"/>
              <a:t> слегка открыты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dirty="0" smtClean="0">
                <a:solidFill>
                  <a:schemeClr val="accent6">
                    <a:lumMod val="50000"/>
                  </a:schemeClr>
                </a:solidFill>
              </a:rPr>
              <a:t>Язык</a:t>
            </a:r>
            <a:r>
              <a:rPr lang="ru-RU" dirty="0" smtClean="0"/>
              <a:t> парусом: кончик языка поднят за верхние передние зубы</a:t>
            </a:r>
          </a:p>
          <a:p>
            <a:pPr lvl="1"/>
            <a:r>
              <a:rPr lang="ru-RU" dirty="0"/>
              <a:t> </a:t>
            </a:r>
            <a:r>
              <a:rPr lang="ru-RU" dirty="0" smtClean="0"/>
              <a:t>для мягкого </a:t>
            </a:r>
            <a:r>
              <a:rPr lang="en-US" dirty="0" smtClean="0"/>
              <a:t>[</a:t>
            </a:r>
            <a:r>
              <a:rPr lang="ru-RU" dirty="0" smtClean="0"/>
              <a:t>л</a:t>
            </a:r>
            <a:r>
              <a:rPr lang="en-US" dirty="0" smtClean="0"/>
              <a:t>‘]</a:t>
            </a:r>
            <a:r>
              <a:rPr lang="ru-RU" dirty="0" smtClean="0"/>
              <a:t> парус слегка надувается в середине к верхнему нёбу, язык расслаблен</a:t>
            </a:r>
          </a:p>
          <a:p>
            <a:pPr lvl="1"/>
            <a:r>
              <a:rPr lang="ru-RU" dirty="0" smtClean="0"/>
              <a:t>для твердого </a:t>
            </a:r>
            <a:r>
              <a:rPr lang="en-US" dirty="0" smtClean="0"/>
              <a:t>[</a:t>
            </a:r>
            <a:r>
              <a:rPr lang="ru-RU" dirty="0" smtClean="0"/>
              <a:t>л</a:t>
            </a:r>
            <a:r>
              <a:rPr lang="en-US" dirty="0" smtClean="0"/>
              <a:t>]</a:t>
            </a:r>
            <a:r>
              <a:rPr lang="ru-RU" dirty="0" smtClean="0"/>
              <a:t> парус слегка надувается в середине к нижним зубам, язык напряжен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dirty="0" smtClean="0"/>
              <a:t>Выдох слабый, 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</a:rPr>
              <a:t>воздушная струя </a:t>
            </a:r>
            <a:r>
              <a:rPr lang="ru-RU" dirty="0" smtClean="0"/>
              <a:t>проходит по боковым краям языка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dirty="0" smtClean="0"/>
              <a:t>Голосовые складки (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</a:rPr>
              <a:t>горлышко</a:t>
            </a:r>
            <a:r>
              <a:rPr lang="ru-RU" dirty="0" smtClean="0"/>
              <a:t>) работают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846329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1143000"/>
          </a:xfrm>
        </p:spPr>
        <p:txBody>
          <a:bodyPr>
            <a:noAutofit/>
          </a:bodyPr>
          <a:lstStyle/>
          <a:p>
            <a:r>
              <a:rPr lang="ru-RU" sz="7200" dirty="0" smtClean="0">
                <a:solidFill>
                  <a:schemeClr val="accent6">
                    <a:lumMod val="50000"/>
                  </a:schemeClr>
                </a:solidFill>
              </a:rPr>
              <a:t>Змейка</a:t>
            </a:r>
            <a:endParaRPr lang="ru-RU" sz="72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1196752"/>
            <a:ext cx="8229600" cy="4525963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5000"/>
              </a:lnSpc>
              <a:spcBef>
                <a:spcPts val="0"/>
              </a:spcBef>
              <a:buNone/>
            </a:pP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Улыбнуться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открыть рот, высунуть язык изо 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рта. Кончик языка тянуть вперед так, чтобы язык стал узенький (язык сильно напрягается, боковые края стягиваются к центральной линии языка). Удерживать 3-4 с, затем расслабить язык («Блинчик»). Повторить упражнение 5-6 раз. Задача научиться чувствовать мышцы языка, которые позволяют расширять боковые края языка.</a:t>
            </a:r>
            <a:endParaRPr lang="ru-RU" sz="2200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3" y="4149080"/>
            <a:ext cx="2088233" cy="2366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4149080"/>
            <a:ext cx="2714626" cy="2366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490377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5192" y="188640"/>
            <a:ext cx="8229600" cy="1143000"/>
          </a:xfrm>
        </p:spPr>
        <p:txBody>
          <a:bodyPr>
            <a:noAutofit/>
          </a:bodyPr>
          <a:lstStyle/>
          <a:p>
            <a:r>
              <a:rPr lang="ru-RU" sz="7200" dirty="0" smtClean="0">
                <a:solidFill>
                  <a:schemeClr val="accent6">
                    <a:lumMod val="50000"/>
                  </a:schemeClr>
                </a:solidFill>
              </a:rPr>
              <a:t>Качели</a:t>
            </a:r>
            <a:endParaRPr lang="ru-RU" sz="72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5192" y="1124744"/>
            <a:ext cx="8229600" cy="4997152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5000"/>
              </a:lnSpc>
              <a:spcBef>
                <a:spcPts val="0"/>
              </a:spcBef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Широко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открыть рот, кончик языка поднять вверх за верхние передние зубы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опустить вниз за нижние передние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зубы. Нижняя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челюсть не двигается,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нижние зубы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прикусывают язык. Удерживать кончик языка в верхнем и нижнем положениях по 3-4 сек. Повторить движения 5-6 раз в каждую сторону.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" name="Рисунок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4509120"/>
            <a:ext cx="2160240" cy="1872208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4509120"/>
            <a:ext cx="1944216" cy="1872208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2160" y="3817725"/>
            <a:ext cx="2232248" cy="25636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89482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1143000"/>
          </a:xfrm>
        </p:spPr>
        <p:txBody>
          <a:bodyPr>
            <a:noAutofit/>
          </a:bodyPr>
          <a:lstStyle/>
          <a:p>
            <a:r>
              <a:rPr lang="ru-RU" sz="7200" dirty="0" smtClean="0">
                <a:solidFill>
                  <a:schemeClr val="accent6">
                    <a:lumMod val="50000"/>
                  </a:schemeClr>
                </a:solidFill>
              </a:rPr>
              <a:t>Чистим зубки</a:t>
            </a:r>
            <a:endParaRPr lang="ru-RU" sz="72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35447" y="1160090"/>
            <a:ext cx="8229600" cy="5184576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5000"/>
              </a:lnSpc>
              <a:spcBef>
                <a:spcPts val="0"/>
              </a:spcBef>
              <a:buNone/>
            </a:pP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Открыть 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широко рот, улыбнуться, показав зубы. Затем кончиком языка «чистить </a:t>
            </a: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верхние 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зубы» изнутри, двигая им влево-вправо. Кончик языка должен на­ходиться за зубами. Губы улыбаются все время, нижняя челюсть не двигается. Повторить по 3-4 движений в каждую сторону.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3938007"/>
            <a:ext cx="2120839" cy="27667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4316555"/>
            <a:ext cx="2448272" cy="21932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998178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1143000"/>
          </a:xfrm>
        </p:spPr>
        <p:txBody>
          <a:bodyPr>
            <a:noAutofit/>
          </a:bodyPr>
          <a:lstStyle/>
          <a:p>
            <a:r>
              <a:rPr lang="ru-RU" sz="7200" dirty="0" smtClean="0">
                <a:solidFill>
                  <a:schemeClr val="accent6">
                    <a:lumMod val="50000"/>
                  </a:schemeClr>
                </a:solidFill>
              </a:rPr>
              <a:t>Футбол</a:t>
            </a:r>
            <a:endParaRPr lang="ru-RU" sz="72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052736"/>
            <a:ext cx="8229600" cy="4525963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5000"/>
              </a:lnSpc>
              <a:spcBef>
                <a:spcPts val="0"/>
              </a:spcBef>
              <a:buNone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убы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сомкнуть, кончик языка с напряжением упирать то в одну, то в другую щеку так, чтобы под щекой надувались «мячики». Повторить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4-5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 в каждую сторону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Затем чередовать: правая, левая щеки, вперед «змейкой». Повторить 4-5 раз.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0092" y="4077072"/>
            <a:ext cx="2200633" cy="218793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8178" y="3918150"/>
            <a:ext cx="2064182" cy="25963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301595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>
            <a:noAutofit/>
          </a:bodyPr>
          <a:lstStyle/>
          <a:p>
            <a:r>
              <a:rPr lang="ru-RU" sz="7200" dirty="0" smtClean="0">
                <a:solidFill>
                  <a:schemeClr val="accent6">
                    <a:lumMod val="50000"/>
                  </a:schemeClr>
                </a:solidFill>
              </a:rPr>
              <a:t>Парус</a:t>
            </a:r>
            <a:endParaRPr lang="ru-RU" sz="72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052736"/>
            <a:ext cx="8229600" cy="4525963"/>
          </a:xfrm>
        </p:spPr>
        <p:txBody>
          <a:bodyPr/>
          <a:lstStyle/>
          <a:p>
            <a:pPr marL="0" indent="0" algn="just">
              <a:spcBef>
                <a:spcPts val="0"/>
              </a:spcBef>
              <a:buNone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Улыбнуться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широко открыть рот, кончик языка поднять и поставить на бугорки (альвеолы) за верхними зубами, спинку языка выгнуть вперед (средняя часть языка опускается к нижним зубам, стараться, чтобы края языка стали широкими). Удерживать язык в таком положении 5-7 с. Повторить 4-5 раз.</a:t>
            </a:r>
          </a:p>
          <a:p>
            <a:pPr marL="0" indent="0" algn="just">
              <a:buNone/>
            </a:pPr>
            <a:endParaRPr lang="ru-RU" dirty="0"/>
          </a:p>
        </p:txBody>
      </p:sp>
      <p:pic>
        <p:nvPicPr>
          <p:cNvPr id="4" name="Рисунок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4221088"/>
            <a:ext cx="2520280" cy="2294295"/>
          </a:xfrm>
          <a:prstGeom prst="rect">
            <a:avLst/>
          </a:prstGeom>
          <a:noFill/>
          <a:ln>
            <a:noFill/>
          </a:ln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7" y="4221088"/>
            <a:ext cx="2633435" cy="23042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386050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750"/>
            <a:ext cx="8229600" cy="1143000"/>
          </a:xfrm>
        </p:spPr>
        <p:txBody>
          <a:bodyPr>
            <a:noAutofit/>
          </a:bodyPr>
          <a:lstStyle/>
          <a:p>
            <a:r>
              <a:rPr lang="ru-RU" sz="7200" dirty="0" smtClean="0">
                <a:solidFill>
                  <a:schemeClr val="accent6">
                    <a:lumMod val="50000"/>
                  </a:schemeClr>
                </a:solidFill>
              </a:rPr>
              <a:t>Маляр</a:t>
            </a:r>
            <a:endParaRPr lang="ru-RU" sz="72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980728"/>
            <a:ext cx="8229600" cy="4525963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5000"/>
              </a:lnSpc>
              <a:spcBef>
                <a:spcPts val="0"/>
              </a:spcBef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ироко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открыть рот, улыбнуться, показав зубы. Кончиком языка «красить потолок», двигая им по твердому небу вперед-назад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(от верхних передних зубов к горлышку и обратно).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Язык не должен выскакивать за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передние зубы к губам,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отрываться «от потолка» и дви­гаться влево-вправо. Нижняя челюсть не двигается. Повторить по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5-6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движе­ний в каждую сторону.</a:t>
            </a:r>
          </a:p>
          <a:p>
            <a:pPr marL="0" indent="0">
              <a:buNone/>
            </a:pP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989" y="4365104"/>
            <a:ext cx="2304256" cy="2143484"/>
          </a:xfrm>
          <a:prstGeom prst="rect">
            <a:avLst/>
          </a:prstGeom>
          <a:noFill/>
          <a:ln>
            <a:noFill/>
          </a:ln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5075" y="3910653"/>
            <a:ext cx="1873229" cy="27625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374212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1143000"/>
          </a:xfrm>
        </p:spPr>
        <p:txBody>
          <a:bodyPr>
            <a:noAutofit/>
          </a:bodyPr>
          <a:lstStyle/>
          <a:p>
            <a:r>
              <a:rPr lang="ru-RU" sz="7200" dirty="0" smtClean="0">
                <a:solidFill>
                  <a:schemeClr val="accent6">
                    <a:lumMod val="50000"/>
                  </a:schemeClr>
                </a:solidFill>
              </a:rPr>
              <a:t>Вкусное варенье</a:t>
            </a:r>
            <a:endParaRPr lang="ru-RU" sz="72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268760"/>
            <a:ext cx="8229600" cy="4525963"/>
          </a:xfrm>
        </p:spPr>
        <p:txBody>
          <a:bodyPr/>
          <a:lstStyle/>
          <a:p>
            <a:pPr marL="0" indent="0" algn="just">
              <a:lnSpc>
                <a:spcPct val="125000"/>
              </a:lnSpc>
              <a:spcBef>
                <a:spcPts val="0"/>
              </a:spcBef>
              <a:buNone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Широким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плоским кончиком языка облизать («обнять») вер­хнюю губу сверху вниз. При этом должны быть видны нижние зубы (нижняя губа от­тянута вниз, зубы не прикусывают язык). Повторить 3-5 раз.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3933056"/>
            <a:ext cx="2481833" cy="2524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4165616"/>
            <a:ext cx="2952328" cy="20590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527730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>
            <a:noAutofit/>
          </a:bodyPr>
          <a:lstStyle/>
          <a:p>
            <a:r>
              <a:rPr lang="ru-RU" sz="7200" dirty="0" smtClean="0">
                <a:solidFill>
                  <a:schemeClr val="accent6">
                    <a:lumMod val="50000"/>
                  </a:schemeClr>
                </a:solidFill>
              </a:rPr>
              <a:t>Фокус</a:t>
            </a:r>
            <a:endParaRPr lang="ru-RU" sz="72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052736"/>
            <a:ext cx="8229600" cy="4525963"/>
          </a:xfrm>
        </p:spPr>
        <p:txBody>
          <a:bodyPr/>
          <a:lstStyle/>
          <a:p>
            <a:pPr marL="0" indent="0" algn="just">
              <a:lnSpc>
                <a:spcPct val="125000"/>
              </a:lnSpc>
              <a:spcBef>
                <a:spcPts val="0"/>
              </a:spcBef>
              <a:buNone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Высунуть ши­рокий язык,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поднять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кончик языка к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верхней губе и подуть вверх на нос. Воздух идет по середи­не языка, щёки не надуваются.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Дуть 4-5 сек. Повторить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4-5 раз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Можно положить кусочек ватки на нос или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полосочку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из салфетки для эффекта.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4221088"/>
            <a:ext cx="1743538" cy="23132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4221088"/>
            <a:ext cx="1915666" cy="23132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4009066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423</TotalTime>
  <Words>670</Words>
  <Application>Microsoft Office PowerPoint</Application>
  <PresentationFormat>Экран (4:3)</PresentationFormat>
  <Paragraphs>33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Артикуляционная гимнастика</vt:lpstr>
      <vt:lpstr>Змейка</vt:lpstr>
      <vt:lpstr>Качели</vt:lpstr>
      <vt:lpstr>Чистим зубки</vt:lpstr>
      <vt:lpstr>Футбол</vt:lpstr>
      <vt:lpstr>Парус</vt:lpstr>
      <vt:lpstr>Маляр</vt:lpstr>
      <vt:lpstr>Вкусное варенье</vt:lpstr>
      <vt:lpstr>Фокус</vt:lpstr>
      <vt:lpstr>Звоночек</vt:lpstr>
      <vt:lpstr>Самолетик - 1</vt:lpstr>
      <vt:lpstr>Самолетик - 2</vt:lpstr>
      <vt:lpstr>Собираем звуки л, л’</vt:lpstr>
    </vt:vector>
  </TitlesOfParts>
  <Company>diakov.net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Артикуляционная гимнастика</dc:title>
  <dc:creator>RePack by Diakov</dc:creator>
  <cp:lastModifiedBy>RePack by Diakov</cp:lastModifiedBy>
  <cp:revision>17</cp:revision>
  <dcterms:created xsi:type="dcterms:W3CDTF">2020-10-19T12:16:54Z</dcterms:created>
  <dcterms:modified xsi:type="dcterms:W3CDTF">2020-11-04T12:58:22Z</dcterms:modified>
</cp:coreProperties>
</file>