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5" r:id="rId4"/>
    <p:sldId id="259" r:id="rId5"/>
    <p:sldId id="269" r:id="rId6"/>
    <p:sldId id="270" r:id="rId7"/>
    <p:sldId id="266" r:id="rId8"/>
    <p:sldId id="267" r:id="rId9"/>
    <p:sldId id="271" r:id="rId10"/>
    <p:sldId id="272" r:id="rId11"/>
    <p:sldId id="273" r:id="rId12"/>
    <p:sldId id="274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3D6B"/>
    <a:srgbClr val="4F3D65"/>
    <a:srgbClr val="A38FBB"/>
    <a:srgbClr val="FA6306"/>
    <a:srgbClr val="FA7422"/>
    <a:srgbClr val="FBA169"/>
    <a:srgbClr val="FA7E32"/>
    <a:srgbClr val="F67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32FBD-9E2C-45AD-8778-992F7A37A5BF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9B5CE-D7E7-42DC-97AE-01F1E47346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2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7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8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14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493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258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94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81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005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2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41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A38FBB"/>
          </a:fgClr>
          <a:bgClr>
            <a:schemeClr val="accent4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C557D-01E5-4E6E-8786-C316B48534B3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B1E24-0EE0-411C-894B-219B5CD723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95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Артикуляционная гимнастика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852936"/>
            <a:ext cx="6400800" cy="165618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>Сонорных звуков</a:t>
            </a:r>
          </a:p>
          <a:p>
            <a:r>
              <a:rPr lang="ru-RU" sz="4000" dirty="0">
                <a:solidFill>
                  <a:schemeClr val="accent4">
                    <a:lumMod val="50000"/>
                  </a:schemeClr>
                </a:solidFill>
              </a:rPr>
              <a:t>р</a:t>
            </a:r>
            <a:r>
              <a:rPr lang="ru-RU" sz="4000" dirty="0" smtClean="0">
                <a:solidFill>
                  <a:schemeClr val="accent4">
                    <a:lumMod val="50000"/>
                  </a:schemeClr>
                </a:solidFill>
              </a:rPr>
              <a:t>, р</a:t>
            </a:r>
            <a:r>
              <a:rPr lang="en-US" sz="4000" dirty="0" smtClean="0">
                <a:solidFill>
                  <a:schemeClr val="accent4">
                    <a:lumMod val="50000"/>
                  </a:schemeClr>
                </a:solidFill>
              </a:rPr>
              <a:t>’</a:t>
            </a:r>
            <a:endParaRPr lang="ru-RU" sz="4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73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18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Грибок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риоткрыть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рот, пока­зать зубы. Цокнув языком, снова присосать широкий плоский язык к нёбу и удер­живать так 5-10 с (уздечка языка — это «ножка грибка», сам язык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—«шляп­ка гриба»). Нижнюю челюсть максимально оттянуть вниз. Повторить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раз.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67364"/>
            <a:ext cx="2088232" cy="254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336182"/>
            <a:ext cx="2088232" cy="20087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1139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Гармошка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лыбнуться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открыть рот, «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присосать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язык к небу. Не опуская язык, сильно опускать нижнюю челюсть, закрыть рот и опять широко открыть, не меняя положения языка.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591" y="3933056"/>
            <a:ext cx="2602297" cy="2043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41" y="3717032"/>
            <a:ext cx="2184919" cy="157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70852"/>
            <a:ext cx="2263661" cy="1549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865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Дятел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рот, поднять язык вверх. Кончиком языка с силой «ударять» по бугоркам (альвеолам) за верхними зубами и произносить звуки: «д-д-д..», затем подключать ударение: 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-д-д / д-д-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…». Выполнять по 10-15 сек.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98315"/>
            <a:ext cx="2317565" cy="278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4005064"/>
            <a:ext cx="2327269" cy="257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847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Комарик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лыбнуться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широко рот, поднять язык вверх и упереть его в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бугорки за верхними зубами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(альвеолы). Пытаться произнести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 отрывисто, а 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протяжно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получится «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дддзззз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Выполнять 3-4 раза по 10-15 сек.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679" y="4030588"/>
            <a:ext cx="26955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07" y="4125838"/>
            <a:ext cx="2738437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9784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653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Болтушка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однять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к верхнему небу (как упр. «грибок», но не присасывая его к нёбу) и дуть на кончик языка 3-4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 (как упр. «Фокусник»),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стараясь вызвать вибрацию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помочь: кончиком ватной палочки  упираемся под языком в месте, где крепится подъязычная уздечка к языку и «взбалтываем» язык быстрыми движениями вправо-влево, одновременно произнося звук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2616983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5451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Собираем звуки р, р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’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92514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573D6B"/>
                </a:solidFill>
              </a:rPr>
              <a:t>Зубы</a:t>
            </a:r>
            <a:r>
              <a:rPr lang="ru-RU" dirty="0" smtClean="0"/>
              <a:t> свободно открыты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573D6B"/>
                </a:solidFill>
              </a:rPr>
              <a:t>Губы</a:t>
            </a:r>
            <a:r>
              <a:rPr lang="ru-RU" dirty="0" smtClean="0"/>
              <a:t> расслаблены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573D6B"/>
                </a:solidFill>
              </a:rPr>
              <a:t>Язык</a:t>
            </a:r>
            <a:r>
              <a:rPr lang="ru-RU" dirty="0" smtClean="0"/>
              <a:t> поднят к верхнему нёбу</a:t>
            </a:r>
          </a:p>
          <a:p>
            <a:pPr marL="857250" lvl="1" indent="-457200"/>
            <a:r>
              <a:rPr lang="ru-RU" dirty="0" smtClean="0"/>
              <a:t>для твердого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]</a:t>
            </a:r>
            <a:r>
              <a:rPr lang="ru-RU" dirty="0" smtClean="0"/>
              <a:t> кончик языка вибрирует за альвеолами (за бугорками)</a:t>
            </a:r>
          </a:p>
          <a:p>
            <a:pPr marL="857250" lvl="1" indent="-457200"/>
            <a:r>
              <a:rPr lang="ru-RU" dirty="0" smtClean="0"/>
              <a:t>для мягкого </a:t>
            </a:r>
            <a:r>
              <a:rPr lang="en-US" dirty="0" smtClean="0"/>
              <a:t>[</a:t>
            </a:r>
            <a:r>
              <a:rPr lang="ru-RU" dirty="0" smtClean="0"/>
              <a:t>р</a:t>
            </a:r>
            <a:r>
              <a:rPr lang="en-US" dirty="0" smtClean="0"/>
              <a:t>’]</a:t>
            </a:r>
            <a:r>
              <a:rPr lang="ru-RU" dirty="0" smtClean="0"/>
              <a:t> кончик языка вибрирует на альвеолах (на бугорках за верхними зубами)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Выдох сильный, </a:t>
            </a:r>
            <a:r>
              <a:rPr lang="ru-RU" dirty="0" smtClean="0">
                <a:solidFill>
                  <a:srgbClr val="573D6B"/>
                </a:solidFill>
              </a:rPr>
              <a:t>воздушная струя</a:t>
            </a:r>
            <a:r>
              <a:rPr lang="ru-RU" dirty="0" smtClean="0"/>
              <a:t> идет между языком и верхним нёбом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Голосовые складки (</a:t>
            </a:r>
            <a:r>
              <a:rPr lang="ru-RU" dirty="0" smtClean="0">
                <a:solidFill>
                  <a:srgbClr val="573D6B"/>
                </a:solidFill>
              </a:rPr>
              <a:t>горлышко</a:t>
            </a:r>
            <a:r>
              <a:rPr lang="ru-RU" dirty="0" smtClean="0"/>
              <a:t>) работают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79414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Качели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24744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кончик языка поднять вверх за верхние передние зубы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опустить вниз за нижние передние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зубы. Нижняя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челюсть не двигается,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нижние зубы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прикусывают язык. Удерживать кончик языка в верхнем и нижнем положениях по 3-4 сек. Повторить движения 5-6 раз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2160240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09120"/>
            <a:ext cx="1944216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817725"/>
            <a:ext cx="2232248" cy="256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4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Чистим зубки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447" y="1160090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рот, улыбнуться, показав зубы. Затем кончиком языка «чистить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верхние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зубы» изнутри, двигая им влево-вправо. Кончик языка должен на­ходиться за зубами. Губы улыбаются все время, нижняя челюсть не двигается. Повторить по 3-4 движений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38007"/>
            <a:ext cx="2120839" cy="276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316555"/>
            <a:ext cx="2448272" cy="2193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17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Парус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широко открыть рот, кончик языка поднять и поставить на бугорки (альвеолы) за верхними зубами, спинку языка выгнуть вперед (средняя часть языка опускается к нижним зубам, стараться, чтобы края языка стали широкими). Удерживать язык в таком положении 5-7 с. Повторить 4-5 раз.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21088"/>
            <a:ext cx="2520280" cy="2294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4221088"/>
            <a:ext cx="263343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605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5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Маляр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улыбнуться, показав зубы. Кончиком языка «красить потолок», двигая им по твердому небу вперед-назад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 верхних передних зубов к горлышку и обратно).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не должен выскакивать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передние зубы к губам,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отрываться «от потолка» и дви­гаться влево-вправо. Нижняя челюсть не двигается. Повторить по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5-6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движе­ний в каждую сторону.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989" y="4365104"/>
            <a:ext cx="2304256" cy="2143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075" y="3910653"/>
            <a:ext cx="1873229" cy="2762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42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Блинчик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плоский кончик языка положить на ниж­нюю губу. Язык не должен двигаться по нижней губе. Рот чуть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приоткрыт. Удерживать такое положение 5-10 с. Повторить 2-3 раза. </a:t>
            </a: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9081"/>
            <a:ext cx="2520280" cy="2160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149081"/>
            <a:ext cx="2796830" cy="2160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7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Вкусное варенье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плоским кончиком языка облизать («обнять») вер­хнюю губу сверху вниз. При этом должны быть видны нижние зубы (нижняя губа от­тянута вниз, зубы не прикусывают язык). Повторить 3-5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33056"/>
            <a:ext cx="2481833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165616"/>
            <a:ext cx="2952328" cy="2059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77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Фокусник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Высунуть ши­рокий язык,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поднять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кончик языка 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верхней губе и подуть вверх на нос. Воздух идет по середи­не языка, щёки не надуваются.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Дуть 4-5 сек. Повторить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4-5 раз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положить кусочек ватки на нос или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полосочку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из салфетки для эффекта.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21088"/>
            <a:ext cx="1743538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1915666" cy="23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090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89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50000"/>
                  </a:schemeClr>
                </a:solidFill>
              </a:rPr>
              <a:t>Лошадка</a:t>
            </a:r>
            <a:endParaRPr lang="ru-RU" sz="7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88583"/>
            <a:ext cx="8229600" cy="4525963"/>
          </a:xfrm>
        </p:spPr>
        <p:txBody>
          <a:bodyPr/>
          <a:lstStyle/>
          <a:p>
            <a:pPr marL="0" indent="0" algn="just">
              <a:lnSpc>
                <a:spcPct val="125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риоткрыть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рот, улыбнуться, показав зубы. Цокать язы­ком медленно-быстрее-быстро-медленно с короткими паузами для отдыха. Ста­раться не двигать нижней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челюстью вверх-вниз. Выполнять 15-20 сек.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49080"/>
            <a:ext cx="264795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18795"/>
            <a:ext cx="1821637" cy="17830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39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682</Words>
  <Application>Microsoft Office PowerPoint</Application>
  <PresentationFormat>Экран (4:3)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Артикуляционная гимнастика</vt:lpstr>
      <vt:lpstr>Качели</vt:lpstr>
      <vt:lpstr>Чистим зубки</vt:lpstr>
      <vt:lpstr>Парус</vt:lpstr>
      <vt:lpstr>Маляр</vt:lpstr>
      <vt:lpstr>Блинчик</vt:lpstr>
      <vt:lpstr>Вкусное варенье</vt:lpstr>
      <vt:lpstr>Фокусник</vt:lpstr>
      <vt:lpstr>Лошадка</vt:lpstr>
      <vt:lpstr>Грибок</vt:lpstr>
      <vt:lpstr>Гармошка</vt:lpstr>
      <vt:lpstr>Дятел</vt:lpstr>
      <vt:lpstr>Комарик</vt:lpstr>
      <vt:lpstr>Болтушка</vt:lpstr>
      <vt:lpstr>Собираем звуки р, р’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RePack by Diakov</dc:creator>
  <cp:lastModifiedBy>RePack by Diakov</cp:lastModifiedBy>
  <cp:revision>26</cp:revision>
  <dcterms:created xsi:type="dcterms:W3CDTF">2020-10-19T12:16:54Z</dcterms:created>
  <dcterms:modified xsi:type="dcterms:W3CDTF">2020-11-08T11:24:40Z</dcterms:modified>
</cp:coreProperties>
</file>