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57" r:id="rId6"/>
    <p:sldId id="261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16F3C-7EB4-4548-AC47-9C72D2452B7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A586C-EBBD-4F29-8228-BA74D630B7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49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586C-EBBD-4F29-8228-BA74D630B7D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49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586C-EBBD-4F29-8228-BA74D630B7D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32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586C-EBBD-4F29-8228-BA74D630B7D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00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7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82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1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5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05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66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6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38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911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6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C577-D701-46CC-AC20-47B0A7B312AA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4DB62-FD19-4564-89A8-B14FC11DE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5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audio" Target="../media/audio4.wav"/><Relationship Id="rId21" Type="http://schemas.openxmlformats.org/officeDocument/2006/relationships/slide" Target="slide4.xml"/><Relationship Id="rId7" Type="http://schemas.openxmlformats.org/officeDocument/2006/relationships/audio" Target="../media/audio8.wav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audio3.wav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7.jpg"/><Relationship Id="rId5" Type="http://schemas.openxmlformats.org/officeDocument/2006/relationships/audio" Target="../media/audio6.wav"/><Relationship Id="rId15" Type="http://schemas.openxmlformats.org/officeDocument/2006/relationships/image" Target="../media/image11.jpeg"/><Relationship Id="rId10" Type="http://schemas.openxmlformats.org/officeDocument/2006/relationships/audio" Target="../media/audio11.wav"/><Relationship Id="rId19" Type="http://schemas.openxmlformats.org/officeDocument/2006/relationships/image" Target="../media/image15.png"/><Relationship Id="rId4" Type="http://schemas.openxmlformats.org/officeDocument/2006/relationships/audio" Target="../media/audio5.wav"/><Relationship Id="rId9" Type="http://schemas.openxmlformats.org/officeDocument/2006/relationships/audio" Target="../media/audio10.wav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12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image" Target="../media/image18.png"/><Relationship Id="rId5" Type="http://schemas.openxmlformats.org/officeDocument/2006/relationships/audio" Target="../media/audio14.wav"/><Relationship Id="rId10" Type="http://schemas.openxmlformats.org/officeDocument/2006/relationships/image" Target="../media/image17.jpg"/><Relationship Id="rId4" Type="http://schemas.openxmlformats.org/officeDocument/2006/relationships/audio" Target="../media/audio13.wav"/><Relationship Id="rId9" Type="http://schemas.openxmlformats.org/officeDocument/2006/relationships/audio" Target="../media/audio18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audio" Target="../media/audio19.wav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7.jpg"/><Relationship Id="rId15" Type="http://schemas.openxmlformats.org/officeDocument/2006/relationships/slide" Target="slide6.xml"/><Relationship Id="rId10" Type="http://schemas.openxmlformats.org/officeDocument/2006/relationships/image" Target="../media/image23.png"/><Relationship Id="rId4" Type="http://schemas.openxmlformats.org/officeDocument/2006/relationships/audio" Target="../media/audio20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21.wav"/><Relationship Id="rId7" Type="http://schemas.openxmlformats.org/officeDocument/2006/relationships/image" Target="../media/image44.png"/><Relationship Id="rId12" Type="http://schemas.openxmlformats.org/officeDocument/2006/relationships/slide" Target="slide9.xml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jp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24.wav"/><Relationship Id="rId7" Type="http://schemas.openxmlformats.org/officeDocument/2006/relationships/image" Target="../media/image51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slide" Target="slide10.xml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1.wav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538" y="260648"/>
            <a:ext cx="910846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mbria" panose="02040503050406030204" pitchFamily="18" charset="0"/>
              </a:rPr>
              <a:t>Мультимедийная презентация на тему:</a:t>
            </a:r>
            <a:b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mbria" panose="02040503050406030204" pitchFamily="18" charset="0"/>
              </a:rPr>
            </a:br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mbria" panose="02040503050406030204" pitchFamily="18" charset="0"/>
              </a:rPr>
              <a:t>Зима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8224" y="3711150"/>
            <a:ext cx="197727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  <a:hlinkClick r:id="rId3" action="ppaction://hlinksldjump"/>
              </a:rPr>
              <a:t>НАЧАТЬ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63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45171" y="548680"/>
            <a:ext cx="3704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Молодцы!</a:t>
            </a:r>
            <a:endParaRPr lang="ru-RU" sz="6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8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26785"/>
            <a:ext cx="23717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70" y="2226784"/>
            <a:ext cx="24098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8602"/>
            <a:ext cx="2324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576" y="4508603"/>
            <a:ext cx="23907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0124" y="246976"/>
            <a:ext cx="8483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Какая картинка соответствует времени году за окном? Назови и нажми на неё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8" name="Стрелка вправо 7">
            <a:hlinkClick r:id="rId9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73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761" y="0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Назови признаки зимы и подбери подходящие картинки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565" y="3284984"/>
            <a:ext cx="2255918" cy="22705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04" y="1556792"/>
            <a:ext cx="1824104" cy="14586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515" y="4558817"/>
            <a:ext cx="1257486" cy="18945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4833900"/>
            <a:ext cx="2446276" cy="16194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75" y="2576118"/>
            <a:ext cx="813786" cy="166984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61" y="1388969"/>
            <a:ext cx="1674533" cy="16745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25" y="1218869"/>
            <a:ext cx="1463043" cy="15240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982332"/>
            <a:ext cx="2438405" cy="162153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23396"/>
            <a:ext cx="1944216" cy="2916323"/>
          </a:xfrm>
          <a:prstGeom prst="rect">
            <a:avLst/>
          </a:prstGeom>
        </p:spPr>
      </p:pic>
      <p:sp>
        <p:nvSpPr>
          <p:cNvPr id="34" name="Стрелка вправо 33">
            <a:hlinkClick r:id="rId21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3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сен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ручь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негов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Безымянны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дед моро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звери шубк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зим птиц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снег и л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холод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300" y="188640"/>
            <a:ext cx="8181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Игра «Скажи наоборот». Нажми на снежинки и закончи предложения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84" y="1388969"/>
            <a:ext cx="1944216" cy="2231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29123"/>
            <a:ext cx="1944216" cy="2231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64" y="1388969"/>
            <a:ext cx="1944216" cy="2231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61048"/>
            <a:ext cx="1944216" cy="2231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109" y="3084065"/>
            <a:ext cx="1944216" cy="2231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3861048"/>
            <a:ext cx="1944216" cy="2231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600" y="4321121"/>
            <a:ext cx="1944216" cy="2231925"/>
          </a:xfrm>
          <a:prstGeom prst="rect">
            <a:avLst/>
          </a:prstGeom>
        </p:spPr>
      </p:pic>
      <p:sp>
        <p:nvSpPr>
          <p:cNvPr id="12" name="Стрелка вправо 11">
            <a:hlinkClick r:id="rId12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13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холодны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 темн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коротки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 тускл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 тверды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коротки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5 толсты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18864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Выбери и назови предметы, которые подходят для зимних развлечений на улице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" y="1502787"/>
            <a:ext cx="1728192" cy="172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351" y="1502787"/>
            <a:ext cx="1850796" cy="12926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329989"/>
            <a:ext cx="1432671" cy="1800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53" y="875692"/>
            <a:ext cx="2036181" cy="20361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351" y="3992185"/>
            <a:ext cx="2537866" cy="15121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587" y="1877321"/>
            <a:ext cx="955539" cy="16987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239" y="3136889"/>
            <a:ext cx="878338" cy="8783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4086073"/>
            <a:ext cx="1555732" cy="20882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577" y="5130189"/>
            <a:ext cx="1499978" cy="1499978"/>
          </a:xfrm>
          <a:prstGeom prst="rect">
            <a:avLst/>
          </a:prstGeom>
        </p:spPr>
      </p:pic>
      <p:sp>
        <p:nvSpPr>
          <p:cNvPr id="18" name="Стрелка вправо 17">
            <a:hlinkClick r:id="rId15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72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244" y="2659483"/>
            <a:ext cx="2761287" cy="38884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7826" y="1445799"/>
            <a:ext cx="2520280" cy="12136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315023"/>
            <a:ext cx="1371330" cy="12241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531" y="1988840"/>
            <a:ext cx="1516473" cy="15164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54" y="4149080"/>
            <a:ext cx="2598746" cy="30338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5" y="2659483"/>
            <a:ext cx="2030538" cy="2175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416" y="1484784"/>
            <a:ext cx="1573960" cy="15739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20" y="3317573"/>
            <a:ext cx="831507" cy="8315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064280" y="5674874"/>
            <a:ext cx="873041" cy="8730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157767"/>
            <a:ext cx="1354583" cy="13545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960" y="0"/>
            <a:ext cx="9055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315683"/>
                </a:solidFill>
                <a:latin typeface="Cambria" panose="02040503050406030204" pitchFamily="18" charset="0"/>
              </a:rPr>
              <a:t>Помоги Свете одеться на зимнюю прогулку. Выбери подходящие вещи</a:t>
            </a:r>
            <a:endParaRPr lang="ru-RU" sz="3600" dirty="0">
              <a:solidFill>
                <a:srgbClr val="315683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Стрелка вправо 15">
            <a:hlinkClick r:id="rId14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4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43 -3.7037E-7 L 0.02743 -0.23495 C 0.02743 -0.34005 0.12257 -0.46921 0.20052 -0.46921 L 0.37379 -0.46921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9" y="-2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2.59259E-6 L -0.18802 2.59259E-6 C -0.27205 2.59259E-6 -0.37587 -0.02894 -0.37587 -0.05278 L -0.37587 -0.10579 " pathEditMode="relative" rAng="10800000" ptsTypes="FfFF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-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021 0.31644 L -0.21476 0.31644 C -0.11823 0.31644 -0.00035 0.23843 -0.00035 0.17477 L -0.00035 0.03218 " pathEditMode="relative" rAng="16200000" ptsTypes="FfFF">
                                      <p:cBhvr>
                                        <p:cTn id="37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93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4.44444E-6 0.29976 C -4.44444E-6 0.43425 0.11025 0.59976 0.20018 0.59976 L 0.4007 0.59976 " pathEditMode="relative" rAng="0" ptsTypes="FfFF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35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-0.00254 L -0.23559 -0.00254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54 0.00579 L -0.01754 -0.11921 C -0.01754 -0.17523 0.00781 -0.24421 0.02864 -0.24421 L 0.075 -0.24421 " pathEditMode="relative" rAng="0" ptsTypes="FfFF"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8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835224"/>
            <a:ext cx="7669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315683"/>
                </a:solidFill>
                <a:latin typeface="Cambria" panose="02040503050406030204" pitchFamily="18" charset="0"/>
              </a:rPr>
              <a:t>Снежная Красавица предложила Свете найти сундук с сокровищами. Рассмотри и запомни, как выглядит сундук.</a:t>
            </a:r>
            <a:endParaRPr lang="ru-RU" sz="3600" dirty="0">
              <a:solidFill>
                <a:srgbClr val="315683"/>
              </a:solidFill>
              <a:latin typeface="Cambria" panose="020405030504060302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73016"/>
            <a:ext cx="2160240" cy="168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3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755" y="116632"/>
            <a:ext cx="9041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315683"/>
                </a:solidFill>
                <a:latin typeface="Cambria" panose="02040503050406030204" pitchFamily="18" charset="0"/>
              </a:rPr>
              <a:t>Упражнение «Лабиринт»: найди сундук, который запомнил</a:t>
            </a:r>
            <a:endParaRPr lang="ru-RU" sz="3600" dirty="0">
              <a:solidFill>
                <a:srgbClr val="315683"/>
              </a:solidFill>
              <a:latin typeface="Cambria" panose="020405030504060302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51" y="1763983"/>
            <a:ext cx="6514851" cy="468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760" y="4453907"/>
            <a:ext cx="1354484" cy="1907378"/>
          </a:xfrm>
          <a:prstGeom prst="rect">
            <a:avLst/>
          </a:prstGeom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71" y="2227258"/>
            <a:ext cx="1059576" cy="92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461" y="1988840"/>
            <a:ext cx="999564" cy="84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88840"/>
            <a:ext cx="1080120" cy="91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52" y="3736331"/>
            <a:ext cx="871595" cy="7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501" y="5301208"/>
            <a:ext cx="1196796" cy="96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трелка вправо 13">
            <a:hlinkClick r:id="rId12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9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1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885" y="26064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315683"/>
                </a:solidFill>
                <a:latin typeface="Cambria" panose="02040503050406030204" pitchFamily="18" charset="0"/>
              </a:rPr>
              <a:t>Упражнение «Четвертый лишний».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85" y="3084538"/>
            <a:ext cx="2578091" cy="1536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688680"/>
            <a:ext cx="1967900" cy="26414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797152"/>
            <a:ext cx="1872208" cy="18722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456" y="844707"/>
            <a:ext cx="1367589" cy="12241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8000" y="1120388"/>
            <a:ext cx="3996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15683"/>
                </a:solidFill>
                <a:latin typeface="Cambria" panose="02040503050406030204" pitchFamily="18" charset="0"/>
              </a:rPr>
              <a:t>Прослушай задание:</a:t>
            </a:r>
            <a:endParaRPr lang="ru-RU" sz="3200" dirty="0">
              <a:solidFill>
                <a:srgbClr val="315683"/>
              </a:solidFill>
              <a:latin typeface="Cambria" panose="020405030504060302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018601"/>
            <a:ext cx="2445323" cy="3667985"/>
          </a:xfrm>
          <a:prstGeom prst="rect">
            <a:avLst/>
          </a:prstGeom>
        </p:spPr>
      </p:pic>
      <p:sp>
        <p:nvSpPr>
          <p:cNvPr id="9" name="Стрелка вправо 8">
            <a:hlinkClick r:id="rId11" action="ppaction://hlinksldjump"/>
          </p:cNvPr>
          <p:cNvSpPr/>
          <p:nvPr/>
        </p:nvSpPr>
        <p:spPr>
          <a:xfrm>
            <a:off x="7884368" y="6403184"/>
            <a:ext cx="1058625" cy="374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71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четвертый лишни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98</Words>
  <Application>Microsoft Office PowerPoint</Application>
  <PresentationFormat>Экран (4:3)</PresentationFormat>
  <Paragraphs>15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40</cp:revision>
  <dcterms:created xsi:type="dcterms:W3CDTF">2020-12-26T10:20:47Z</dcterms:created>
  <dcterms:modified xsi:type="dcterms:W3CDTF">2020-12-28T19:20:21Z</dcterms:modified>
</cp:coreProperties>
</file>